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83" r:id="rId2"/>
    <p:sldId id="295" r:id="rId3"/>
    <p:sldId id="296" r:id="rId4"/>
    <p:sldId id="297" r:id="rId5"/>
    <p:sldId id="298" r:id="rId6"/>
    <p:sldId id="301" r:id="rId7"/>
    <p:sldId id="302" r:id="rId8"/>
    <p:sldId id="303" r:id="rId9"/>
    <p:sldId id="304" r:id="rId10"/>
    <p:sldId id="305" r:id="rId11"/>
    <p:sldId id="299" r:id="rId12"/>
    <p:sldId id="306" r:id="rId13"/>
    <p:sldId id="307" r:id="rId14"/>
    <p:sldId id="300" r:id="rId15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1CA196"/>
    <a:srgbClr val="ECD873"/>
    <a:srgbClr val="92BD61"/>
    <a:srgbClr val="DE7272"/>
    <a:srgbClr val="73992F"/>
    <a:srgbClr val="2288A4"/>
    <a:srgbClr val="E337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24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-78" y="-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1123B8-5DAF-4B48-8E45-EFF1C27D447D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534027-7213-4DFD-ACBB-2450BC464B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6820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534027-7213-4DFD-ACBB-2450BC464B1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6684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534027-7213-4DFD-ACBB-2450BC464B1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5179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10357" t="13772" r="35880" b="511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6" t="16650" b="16860"/>
          <a:stretch/>
        </p:blipFill>
        <p:spPr>
          <a:xfrm>
            <a:off x="0" y="0"/>
            <a:ext cx="6633028" cy="686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674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75DD4D41-FAE6-4E89-A552-9CCF02D73E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60939" y="1400113"/>
            <a:ext cx="9543392" cy="4065267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00000"/>
              </a:lnSpc>
              <a:spcBef>
                <a:spcPts val="1200"/>
              </a:spcBef>
              <a:buClr>
                <a:srgbClr val="0070C0"/>
              </a:buClr>
              <a:buFont typeface="Wingdings" panose="05000000000000000000" pitchFamily="2" charset="2"/>
              <a:buChar char="p"/>
              <a:defRPr sz="2400">
                <a:latin typeface="迷你简准圆" panose="03000509000000000000" pitchFamily="65" charset="-122"/>
                <a:ea typeface="迷你简准圆" panose="03000509000000000000" pitchFamily="65" charset="-122"/>
              </a:defRPr>
            </a:lvl1pPr>
            <a:lvl2pPr>
              <a:lnSpc>
                <a:spcPct val="100000"/>
              </a:lnSpc>
              <a:spcBef>
                <a:spcPts val="1200"/>
              </a:spcBef>
              <a:defRPr sz="2000">
                <a:latin typeface="迷你简准圆" panose="03000509000000000000" pitchFamily="65" charset="-122"/>
                <a:ea typeface="迷你简准圆" panose="03000509000000000000" pitchFamily="65" charset="-122"/>
              </a:defRPr>
            </a:lvl2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353887B1-2817-43B9-8A7F-62E07DD7BCD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61" t="23612"/>
          <a:stretch/>
        </p:blipFill>
        <p:spPr>
          <a:xfrm>
            <a:off x="0" y="1"/>
            <a:ext cx="1758505" cy="1816100"/>
          </a:xfrm>
          <a:prstGeom prst="rect">
            <a:avLst/>
          </a:prstGeom>
        </p:spPr>
      </p:pic>
      <p:sp>
        <p:nvSpPr>
          <p:cNvPr id="9" name="文本占位符 8">
            <a:extLst>
              <a:ext uri="{FF2B5EF4-FFF2-40B4-BE49-F238E27FC236}">
                <a16:creationId xmlns:a16="http://schemas.microsoft.com/office/drawing/2014/main" xmlns="" id="{0D42E8F9-58C9-44A0-A5E7-CDC12316B2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97147" y="464831"/>
            <a:ext cx="9070975" cy="5847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迷你简准圆" panose="03000509000000000000" pitchFamily="65" charset="-122"/>
                <a:ea typeface="迷你简准圆" panose="03000509000000000000" pitchFamily="65" charset="-122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58910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7570107" y="1556824"/>
            <a:ext cx="3494088" cy="4465078"/>
          </a:xfrm>
          <a:custGeom>
            <a:avLst/>
            <a:gdLst>
              <a:gd name="connsiteX0" fmla="*/ 0 w 3494088"/>
              <a:gd name="connsiteY0" fmla="*/ 0 h 4465078"/>
              <a:gd name="connsiteX1" fmla="*/ 3494088 w 3494088"/>
              <a:gd name="connsiteY1" fmla="*/ 0 h 4465078"/>
              <a:gd name="connsiteX2" fmla="*/ 3494088 w 3494088"/>
              <a:gd name="connsiteY2" fmla="*/ 4465078 h 4465078"/>
              <a:gd name="connsiteX3" fmla="*/ 0 w 3494088"/>
              <a:gd name="connsiteY3" fmla="*/ 4465078 h 4465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4088" h="4465078">
                <a:moveTo>
                  <a:pt x="0" y="0"/>
                </a:moveTo>
                <a:lnTo>
                  <a:pt x="3494088" y="0"/>
                </a:lnTo>
                <a:lnTo>
                  <a:pt x="3494088" y="4465078"/>
                </a:lnTo>
                <a:lnTo>
                  <a:pt x="0" y="44650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1436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2025651" y="3406595"/>
            <a:ext cx="2174876" cy="2174876"/>
          </a:xfrm>
          <a:custGeom>
            <a:avLst/>
            <a:gdLst>
              <a:gd name="connsiteX0" fmla="*/ 1087438 w 2174876"/>
              <a:gd name="connsiteY0" fmla="*/ 0 h 2174876"/>
              <a:gd name="connsiteX1" fmla="*/ 2174876 w 2174876"/>
              <a:gd name="connsiteY1" fmla="*/ 1087438 h 2174876"/>
              <a:gd name="connsiteX2" fmla="*/ 1087438 w 2174876"/>
              <a:gd name="connsiteY2" fmla="*/ 2174876 h 2174876"/>
              <a:gd name="connsiteX3" fmla="*/ 0 w 2174876"/>
              <a:gd name="connsiteY3" fmla="*/ 1087438 h 2174876"/>
              <a:gd name="connsiteX4" fmla="*/ 1087438 w 2174876"/>
              <a:gd name="connsiteY4" fmla="*/ 0 h 2174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4876" h="2174876">
                <a:moveTo>
                  <a:pt x="1087438" y="0"/>
                </a:moveTo>
                <a:cubicBezTo>
                  <a:pt x="1688013" y="0"/>
                  <a:pt x="2174876" y="486863"/>
                  <a:pt x="2174876" y="1087438"/>
                </a:cubicBezTo>
                <a:cubicBezTo>
                  <a:pt x="2174876" y="1688013"/>
                  <a:pt x="1688013" y="2174876"/>
                  <a:pt x="1087438" y="2174876"/>
                </a:cubicBezTo>
                <a:cubicBezTo>
                  <a:pt x="486863" y="2174876"/>
                  <a:pt x="0" y="1688013"/>
                  <a:pt x="0" y="1087438"/>
                </a:cubicBezTo>
                <a:cubicBezTo>
                  <a:pt x="0" y="486863"/>
                  <a:pt x="486863" y="0"/>
                  <a:pt x="108743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6450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168402" y="3243306"/>
            <a:ext cx="2300851" cy="2575677"/>
          </a:xfrm>
          <a:custGeom>
            <a:avLst/>
            <a:gdLst>
              <a:gd name="connsiteX0" fmla="*/ 0 w 2300851"/>
              <a:gd name="connsiteY0" fmla="*/ 0 h 2575677"/>
              <a:gd name="connsiteX1" fmla="*/ 2300851 w 2300851"/>
              <a:gd name="connsiteY1" fmla="*/ 0 h 2575677"/>
              <a:gd name="connsiteX2" fmla="*/ 2300851 w 2300851"/>
              <a:gd name="connsiteY2" fmla="*/ 2575677 h 2575677"/>
              <a:gd name="connsiteX3" fmla="*/ 0 w 2300851"/>
              <a:gd name="connsiteY3" fmla="*/ 2575677 h 2575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0851" h="2575677">
                <a:moveTo>
                  <a:pt x="0" y="0"/>
                </a:moveTo>
                <a:lnTo>
                  <a:pt x="2300851" y="0"/>
                </a:lnTo>
                <a:lnTo>
                  <a:pt x="2300851" y="2575677"/>
                </a:lnTo>
                <a:lnTo>
                  <a:pt x="0" y="25756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3686517" y="1759745"/>
            <a:ext cx="2300850" cy="2575677"/>
          </a:xfrm>
          <a:custGeom>
            <a:avLst/>
            <a:gdLst>
              <a:gd name="connsiteX0" fmla="*/ 0 w 2300850"/>
              <a:gd name="connsiteY0" fmla="*/ 0 h 2575677"/>
              <a:gd name="connsiteX1" fmla="*/ 2300850 w 2300850"/>
              <a:gd name="connsiteY1" fmla="*/ 0 h 2575677"/>
              <a:gd name="connsiteX2" fmla="*/ 2300850 w 2300850"/>
              <a:gd name="connsiteY2" fmla="*/ 2575677 h 2575677"/>
              <a:gd name="connsiteX3" fmla="*/ 0 w 2300850"/>
              <a:gd name="connsiteY3" fmla="*/ 2575677 h 2575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0850" h="2575677">
                <a:moveTo>
                  <a:pt x="0" y="0"/>
                </a:moveTo>
                <a:lnTo>
                  <a:pt x="2300850" y="0"/>
                </a:lnTo>
                <a:lnTo>
                  <a:pt x="2300850" y="2575677"/>
                </a:lnTo>
                <a:lnTo>
                  <a:pt x="0" y="25756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6204636" y="3243306"/>
            <a:ext cx="2300851" cy="2575677"/>
          </a:xfrm>
          <a:custGeom>
            <a:avLst/>
            <a:gdLst>
              <a:gd name="connsiteX0" fmla="*/ 0 w 2300851"/>
              <a:gd name="connsiteY0" fmla="*/ 0 h 2575677"/>
              <a:gd name="connsiteX1" fmla="*/ 2300851 w 2300851"/>
              <a:gd name="connsiteY1" fmla="*/ 0 h 2575677"/>
              <a:gd name="connsiteX2" fmla="*/ 2300851 w 2300851"/>
              <a:gd name="connsiteY2" fmla="*/ 2575677 h 2575677"/>
              <a:gd name="connsiteX3" fmla="*/ 0 w 2300851"/>
              <a:gd name="connsiteY3" fmla="*/ 2575677 h 2575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0851" h="2575677">
                <a:moveTo>
                  <a:pt x="0" y="0"/>
                </a:moveTo>
                <a:lnTo>
                  <a:pt x="2300851" y="0"/>
                </a:lnTo>
                <a:lnTo>
                  <a:pt x="2300851" y="2575677"/>
                </a:lnTo>
                <a:lnTo>
                  <a:pt x="0" y="25756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8722751" y="1759745"/>
            <a:ext cx="2300850" cy="2575677"/>
          </a:xfrm>
          <a:custGeom>
            <a:avLst/>
            <a:gdLst>
              <a:gd name="connsiteX0" fmla="*/ 0 w 2300850"/>
              <a:gd name="connsiteY0" fmla="*/ 0 h 2575677"/>
              <a:gd name="connsiteX1" fmla="*/ 2300850 w 2300850"/>
              <a:gd name="connsiteY1" fmla="*/ 0 h 2575677"/>
              <a:gd name="connsiteX2" fmla="*/ 2300850 w 2300850"/>
              <a:gd name="connsiteY2" fmla="*/ 2575677 h 2575677"/>
              <a:gd name="connsiteX3" fmla="*/ 0 w 2300850"/>
              <a:gd name="connsiteY3" fmla="*/ 2575677 h 2575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0850" h="2575677">
                <a:moveTo>
                  <a:pt x="0" y="0"/>
                </a:moveTo>
                <a:lnTo>
                  <a:pt x="2300850" y="0"/>
                </a:lnTo>
                <a:lnTo>
                  <a:pt x="2300850" y="2575677"/>
                </a:lnTo>
                <a:lnTo>
                  <a:pt x="0" y="25756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8094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3783010" y="1685926"/>
            <a:ext cx="2363161" cy="2123312"/>
          </a:xfrm>
          <a:custGeom>
            <a:avLst/>
            <a:gdLst>
              <a:gd name="connsiteX0" fmla="*/ 0 w 2363161"/>
              <a:gd name="connsiteY0" fmla="*/ 0 h 2123312"/>
              <a:gd name="connsiteX1" fmla="*/ 2363161 w 2363161"/>
              <a:gd name="connsiteY1" fmla="*/ 0 h 2123312"/>
              <a:gd name="connsiteX2" fmla="*/ 2363161 w 2363161"/>
              <a:gd name="connsiteY2" fmla="*/ 2123312 h 2123312"/>
              <a:gd name="connsiteX3" fmla="*/ 0 w 2363161"/>
              <a:gd name="connsiteY3" fmla="*/ 2123312 h 2123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3161" h="2123312">
                <a:moveTo>
                  <a:pt x="0" y="0"/>
                </a:moveTo>
                <a:lnTo>
                  <a:pt x="2363161" y="0"/>
                </a:lnTo>
                <a:lnTo>
                  <a:pt x="2363161" y="2123312"/>
                </a:lnTo>
                <a:lnTo>
                  <a:pt x="0" y="212331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1"/>
          </p:nvPr>
        </p:nvSpPr>
        <p:spPr>
          <a:xfrm>
            <a:off x="3783010" y="3794364"/>
            <a:ext cx="2363161" cy="2140046"/>
          </a:xfrm>
          <a:custGeom>
            <a:avLst/>
            <a:gdLst>
              <a:gd name="connsiteX0" fmla="*/ 0 w 2363161"/>
              <a:gd name="connsiteY0" fmla="*/ 0 h 2140046"/>
              <a:gd name="connsiteX1" fmla="*/ 2363161 w 2363161"/>
              <a:gd name="connsiteY1" fmla="*/ 0 h 2140046"/>
              <a:gd name="connsiteX2" fmla="*/ 2363161 w 2363161"/>
              <a:gd name="connsiteY2" fmla="*/ 2140046 h 2140046"/>
              <a:gd name="connsiteX3" fmla="*/ 0 w 2363161"/>
              <a:gd name="connsiteY3" fmla="*/ 2140046 h 2140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3161" h="2140046">
                <a:moveTo>
                  <a:pt x="0" y="0"/>
                </a:moveTo>
                <a:lnTo>
                  <a:pt x="2363161" y="0"/>
                </a:lnTo>
                <a:lnTo>
                  <a:pt x="2363161" y="2140046"/>
                </a:lnTo>
                <a:lnTo>
                  <a:pt x="0" y="21400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/>
          <p:cNvSpPr>
            <a:spLocks noGrp="1"/>
          </p:cNvSpPr>
          <p:nvPr>
            <p:ph type="pic" sz="quarter" idx="12"/>
          </p:nvPr>
        </p:nvSpPr>
        <p:spPr>
          <a:xfrm>
            <a:off x="6146171" y="3794364"/>
            <a:ext cx="2374316" cy="2140046"/>
          </a:xfrm>
          <a:custGeom>
            <a:avLst/>
            <a:gdLst>
              <a:gd name="connsiteX0" fmla="*/ 0 w 2374316"/>
              <a:gd name="connsiteY0" fmla="*/ 0 h 2140046"/>
              <a:gd name="connsiteX1" fmla="*/ 2374316 w 2374316"/>
              <a:gd name="connsiteY1" fmla="*/ 0 h 2140046"/>
              <a:gd name="connsiteX2" fmla="*/ 2374316 w 2374316"/>
              <a:gd name="connsiteY2" fmla="*/ 2140046 h 2140046"/>
              <a:gd name="connsiteX3" fmla="*/ 0 w 2374316"/>
              <a:gd name="connsiteY3" fmla="*/ 2140046 h 2140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4316" h="2140046">
                <a:moveTo>
                  <a:pt x="0" y="0"/>
                </a:moveTo>
                <a:lnTo>
                  <a:pt x="2374316" y="0"/>
                </a:lnTo>
                <a:lnTo>
                  <a:pt x="2374316" y="2140046"/>
                </a:lnTo>
                <a:lnTo>
                  <a:pt x="0" y="21400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386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304926" y="2113203"/>
            <a:ext cx="2903618" cy="2903618"/>
          </a:xfrm>
          <a:custGeom>
            <a:avLst/>
            <a:gdLst>
              <a:gd name="connsiteX0" fmla="*/ 1451809 w 2903618"/>
              <a:gd name="connsiteY0" fmla="*/ 0 h 2903618"/>
              <a:gd name="connsiteX1" fmla="*/ 2903618 w 2903618"/>
              <a:gd name="connsiteY1" fmla="*/ 1451809 h 2903618"/>
              <a:gd name="connsiteX2" fmla="*/ 1451809 w 2903618"/>
              <a:gd name="connsiteY2" fmla="*/ 2903618 h 2903618"/>
              <a:gd name="connsiteX3" fmla="*/ 0 w 2903618"/>
              <a:gd name="connsiteY3" fmla="*/ 1451809 h 2903618"/>
              <a:gd name="connsiteX4" fmla="*/ 1451809 w 2903618"/>
              <a:gd name="connsiteY4" fmla="*/ 0 h 2903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3618" h="2903618">
                <a:moveTo>
                  <a:pt x="1451809" y="0"/>
                </a:moveTo>
                <a:cubicBezTo>
                  <a:pt x="2253621" y="0"/>
                  <a:pt x="2903618" y="649997"/>
                  <a:pt x="2903618" y="1451809"/>
                </a:cubicBezTo>
                <a:cubicBezTo>
                  <a:pt x="2903618" y="2253621"/>
                  <a:pt x="2253621" y="2903618"/>
                  <a:pt x="1451809" y="2903618"/>
                </a:cubicBezTo>
                <a:cubicBezTo>
                  <a:pt x="649997" y="2903618"/>
                  <a:pt x="0" y="2253621"/>
                  <a:pt x="0" y="1451809"/>
                </a:cubicBezTo>
                <a:cubicBezTo>
                  <a:pt x="0" y="649997"/>
                  <a:pt x="649997" y="0"/>
                  <a:pt x="1451809" y="0"/>
                </a:cubicBezTo>
                <a:close/>
              </a:path>
            </a:pathLst>
          </a:custGeom>
          <a:solidFill>
            <a:schemeClr val="tx2"/>
          </a:solidFill>
          <a:ln w="38100">
            <a:solidFill>
              <a:schemeClr val="bg1"/>
            </a:solidFill>
          </a:ln>
          <a:effectLst>
            <a:outerShdw blurRad="2413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1"/>
          </p:nvPr>
        </p:nvSpPr>
        <p:spPr>
          <a:xfrm>
            <a:off x="4262969" y="1923776"/>
            <a:ext cx="1348614" cy="1348614"/>
          </a:xfrm>
          <a:custGeom>
            <a:avLst/>
            <a:gdLst>
              <a:gd name="connsiteX0" fmla="*/ 674307 w 1348614"/>
              <a:gd name="connsiteY0" fmla="*/ 0 h 1348614"/>
              <a:gd name="connsiteX1" fmla="*/ 1348614 w 1348614"/>
              <a:gd name="connsiteY1" fmla="*/ 674307 h 1348614"/>
              <a:gd name="connsiteX2" fmla="*/ 674307 w 1348614"/>
              <a:gd name="connsiteY2" fmla="*/ 1348614 h 1348614"/>
              <a:gd name="connsiteX3" fmla="*/ 0 w 1348614"/>
              <a:gd name="connsiteY3" fmla="*/ 674307 h 1348614"/>
              <a:gd name="connsiteX4" fmla="*/ 674307 w 1348614"/>
              <a:gd name="connsiteY4" fmla="*/ 0 h 1348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14" h="1348614">
                <a:moveTo>
                  <a:pt x="674307" y="0"/>
                </a:moveTo>
                <a:cubicBezTo>
                  <a:pt x="1046716" y="0"/>
                  <a:pt x="1348614" y="301898"/>
                  <a:pt x="1348614" y="674307"/>
                </a:cubicBezTo>
                <a:cubicBezTo>
                  <a:pt x="1348614" y="1046716"/>
                  <a:pt x="1046716" y="1348614"/>
                  <a:pt x="674307" y="1348614"/>
                </a:cubicBezTo>
                <a:cubicBezTo>
                  <a:pt x="301898" y="1348614"/>
                  <a:pt x="0" y="1046716"/>
                  <a:pt x="0" y="674307"/>
                </a:cubicBezTo>
                <a:cubicBezTo>
                  <a:pt x="0" y="301898"/>
                  <a:pt x="301898" y="0"/>
                  <a:pt x="674307" y="0"/>
                </a:cubicBezTo>
                <a:close/>
              </a:path>
            </a:pathLst>
          </a:custGeom>
          <a:solidFill>
            <a:schemeClr val="tx2"/>
          </a:solidFill>
          <a:ln w="38100">
            <a:solidFill>
              <a:schemeClr val="bg1"/>
            </a:solidFill>
          </a:ln>
          <a:effectLst>
            <a:outerShdw blurRad="2413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4747847" y="3253305"/>
            <a:ext cx="1830666" cy="1830664"/>
          </a:xfrm>
          <a:custGeom>
            <a:avLst/>
            <a:gdLst>
              <a:gd name="connsiteX0" fmla="*/ 915333 w 1830666"/>
              <a:gd name="connsiteY0" fmla="*/ 0 h 1830664"/>
              <a:gd name="connsiteX1" fmla="*/ 1830666 w 1830666"/>
              <a:gd name="connsiteY1" fmla="*/ 915332 h 1830664"/>
              <a:gd name="connsiteX2" fmla="*/ 915333 w 1830666"/>
              <a:gd name="connsiteY2" fmla="*/ 1830664 h 1830664"/>
              <a:gd name="connsiteX3" fmla="*/ 0 w 1830666"/>
              <a:gd name="connsiteY3" fmla="*/ 915332 h 1830664"/>
              <a:gd name="connsiteX4" fmla="*/ 915333 w 1830666"/>
              <a:gd name="connsiteY4" fmla="*/ 0 h 183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0666" h="1830664">
                <a:moveTo>
                  <a:pt x="915333" y="0"/>
                </a:moveTo>
                <a:cubicBezTo>
                  <a:pt x="1420857" y="0"/>
                  <a:pt x="1830666" y="409808"/>
                  <a:pt x="1830666" y="915332"/>
                </a:cubicBezTo>
                <a:cubicBezTo>
                  <a:pt x="1830666" y="1420856"/>
                  <a:pt x="1420857" y="1830664"/>
                  <a:pt x="915333" y="1830664"/>
                </a:cubicBezTo>
                <a:cubicBezTo>
                  <a:pt x="409809" y="1830664"/>
                  <a:pt x="0" y="1420856"/>
                  <a:pt x="0" y="915332"/>
                </a:cubicBezTo>
                <a:cubicBezTo>
                  <a:pt x="0" y="409808"/>
                  <a:pt x="409809" y="0"/>
                  <a:pt x="915333" y="0"/>
                </a:cubicBezTo>
                <a:close/>
              </a:path>
            </a:pathLst>
          </a:custGeom>
          <a:solidFill>
            <a:schemeClr val="tx2"/>
          </a:solidFill>
          <a:ln w="38100">
            <a:solidFill>
              <a:schemeClr val="bg1"/>
            </a:solidFill>
          </a:ln>
          <a:effectLst>
            <a:outerShdw blurRad="2413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3"/>
          </p:nvPr>
        </p:nvSpPr>
        <p:spPr>
          <a:xfrm>
            <a:off x="6578512" y="1713486"/>
            <a:ext cx="2315544" cy="2315544"/>
          </a:xfrm>
          <a:custGeom>
            <a:avLst/>
            <a:gdLst>
              <a:gd name="connsiteX0" fmla="*/ 1157772 w 2315544"/>
              <a:gd name="connsiteY0" fmla="*/ 0 h 2315544"/>
              <a:gd name="connsiteX1" fmla="*/ 2315544 w 2315544"/>
              <a:gd name="connsiteY1" fmla="*/ 1157772 h 2315544"/>
              <a:gd name="connsiteX2" fmla="*/ 1157772 w 2315544"/>
              <a:gd name="connsiteY2" fmla="*/ 2315544 h 2315544"/>
              <a:gd name="connsiteX3" fmla="*/ 0 w 2315544"/>
              <a:gd name="connsiteY3" fmla="*/ 1157772 h 2315544"/>
              <a:gd name="connsiteX4" fmla="*/ 1157772 w 2315544"/>
              <a:gd name="connsiteY4" fmla="*/ 0 h 2315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544" h="2315544">
                <a:moveTo>
                  <a:pt x="1157772" y="0"/>
                </a:moveTo>
                <a:cubicBezTo>
                  <a:pt x="1797192" y="0"/>
                  <a:pt x="2315544" y="518352"/>
                  <a:pt x="2315544" y="1157772"/>
                </a:cubicBezTo>
                <a:cubicBezTo>
                  <a:pt x="2315544" y="1797192"/>
                  <a:pt x="1797192" y="2315544"/>
                  <a:pt x="1157772" y="2315544"/>
                </a:cubicBezTo>
                <a:cubicBezTo>
                  <a:pt x="518352" y="2315544"/>
                  <a:pt x="0" y="1797192"/>
                  <a:pt x="0" y="1157772"/>
                </a:cubicBezTo>
                <a:cubicBezTo>
                  <a:pt x="0" y="518352"/>
                  <a:pt x="518352" y="0"/>
                  <a:pt x="1157772" y="0"/>
                </a:cubicBezTo>
                <a:close/>
              </a:path>
            </a:pathLst>
          </a:custGeom>
          <a:solidFill>
            <a:schemeClr val="tx2"/>
          </a:solidFill>
          <a:ln w="38100">
            <a:solidFill>
              <a:schemeClr val="bg1"/>
            </a:solidFill>
          </a:ln>
          <a:effectLst>
            <a:outerShdw blurRad="2413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9865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图片占位符 16"/>
          <p:cNvSpPr>
            <a:spLocks noGrp="1"/>
          </p:cNvSpPr>
          <p:nvPr>
            <p:ph type="pic" sz="quarter" idx="10"/>
          </p:nvPr>
        </p:nvSpPr>
        <p:spPr>
          <a:xfrm>
            <a:off x="1432720" y="1746251"/>
            <a:ext cx="3036305" cy="2806137"/>
          </a:xfrm>
          <a:custGeom>
            <a:avLst/>
            <a:gdLst>
              <a:gd name="connsiteX0" fmla="*/ 0 w 3036305"/>
              <a:gd name="connsiteY0" fmla="*/ 0 h 2806137"/>
              <a:gd name="connsiteX1" fmla="*/ 3034688 w 3036305"/>
              <a:gd name="connsiteY1" fmla="*/ 157845 h 2806137"/>
              <a:gd name="connsiteX2" fmla="*/ 3036305 w 3036305"/>
              <a:gd name="connsiteY2" fmla="*/ 2507985 h 2806137"/>
              <a:gd name="connsiteX3" fmla="*/ 0 w 3036305"/>
              <a:gd name="connsiteY3" fmla="*/ 2806137 h 280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6305" h="2806137">
                <a:moveTo>
                  <a:pt x="0" y="0"/>
                </a:moveTo>
                <a:lnTo>
                  <a:pt x="3034688" y="157845"/>
                </a:lnTo>
                <a:cubicBezTo>
                  <a:pt x="3035228" y="941225"/>
                  <a:pt x="3035766" y="1724605"/>
                  <a:pt x="3036305" y="2507985"/>
                </a:cubicBezTo>
                <a:lnTo>
                  <a:pt x="0" y="2806137"/>
                </a:lnTo>
                <a:close/>
              </a:path>
            </a:pathLst>
          </a:custGeom>
          <a:solidFill>
            <a:schemeClr val="tx2"/>
          </a:solidFill>
          <a:ln w="25400" cap="flat" cmpd="sng">
            <a:solidFill>
              <a:srgbClr val="FFFFFF"/>
            </a:solidFill>
            <a:miter lim="800000"/>
            <a:headEnd/>
            <a:tailEnd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>
            <a:lvl1pPr>
              <a:defRPr lang="zh-CN" altLang="en-US" sz="1800"/>
            </a:lvl1pPr>
          </a:lstStyle>
          <a:p>
            <a:pPr marL="0" lvl="0"/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1"/>
          </p:nvPr>
        </p:nvSpPr>
        <p:spPr>
          <a:xfrm>
            <a:off x="3530110" y="1746251"/>
            <a:ext cx="3034388" cy="2806137"/>
          </a:xfrm>
          <a:custGeom>
            <a:avLst/>
            <a:gdLst>
              <a:gd name="connsiteX0" fmla="*/ 0 w 3034388"/>
              <a:gd name="connsiteY0" fmla="*/ 0 h 2806137"/>
              <a:gd name="connsiteX1" fmla="*/ 3032772 w 3034388"/>
              <a:gd name="connsiteY1" fmla="*/ 157845 h 2806137"/>
              <a:gd name="connsiteX2" fmla="*/ 3034388 w 3034388"/>
              <a:gd name="connsiteY2" fmla="*/ 2507985 h 2806137"/>
              <a:gd name="connsiteX3" fmla="*/ 0 w 3034388"/>
              <a:gd name="connsiteY3" fmla="*/ 2806137 h 280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4388" h="2806137">
                <a:moveTo>
                  <a:pt x="0" y="0"/>
                </a:moveTo>
                <a:lnTo>
                  <a:pt x="3032772" y="157845"/>
                </a:lnTo>
                <a:cubicBezTo>
                  <a:pt x="3033311" y="941225"/>
                  <a:pt x="3033849" y="1724605"/>
                  <a:pt x="3034388" y="2507985"/>
                </a:cubicBezTo>
                <a:lnTo>
                  <a:pt x="0" y="2806137"/>
                </a:lnTo>
                <a:close/>
              </a:path>
            </a:pathLst>
          </a:custGeom>
          <a:solidFill>
            <a:schemeClr val="tx2"/>
          </a:solidFill>
          <a:ln w="25400" cap="flat" cmpd="sng">
            <a:solidFill>
              <a:srgbClr val="FFFFFF"/>
            </a:solidFill>
            <a:miter lim="800000"/>
            <a:headEnd/>
            <a:tailEnd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>
            <a:lvl1pPr>
              <a:defRPr lang="zh-CN" altLang="en-US" sz="1800"/>
            </a:lvl1pPr>
          </a:lstStyle>
          <a:p>
            <a:pPr marL="0" lvl="0"/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5625584" y="1746251"/>
            <a:ext cx="3036306" cy="2806137"/>
          </a:xfrm>
          <a:custGeom>
            <a:avLst/>
            <a:gdLst>
              <a:gd name="connsiteX0" fmla="*/ 0 w 3036306"/>
              <a:gd name="connsiteY0" fmla="*/ 0 h 2806137"/>
              <a:gd name="connsiteX1" fmla="*/ 3034689 w 3036306"/>
              <a:gd name="connsiteY1" fmla="*/ 157845 h 2806137"/>
              <a:gd name="connsiteX2" fmla="*/ 3036306 w 3036306"/>
              <a:gd name="connsiteY2" fmla="*/ 2507985 h 2806137"/>
              <a:gd name="connsiteX3" fmla="*/ 0 w 3036306"/>
              <a:gd name="connsiteY3" fmla="*/ 2806137 h 280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6306" h="2806137">
                <a:moveTo>
                  <a:pt x="0" y="0"/>
                </a:moveTo>
                <a:lnTo>
                  <a:pt x="3034689" y="157845"/>
                </a:lnTo>
                <a:cubicBezTo>
                  <a:pt x="3035228" y="941225"/>
                  <a:pt x="3035767" y="1724605"/>
                  <a:pt x="3036306" y="2507985"/>
                </a:cubicBezTo>
                <a:lnTo>
                  <a:pt x="0" y="2806137"/>
                </a:lnTo>
                <a:close/>
              </a:path>
            </a:pathLst>
          </a:custGeom>
          <a:solidFill>
            <a:schemeClr val="tx2"/>
          </a:solidFill>
          <a:ln w="25400" cap="flat" cmpd="sng">
            <a:solidFill>
              <a:srgbClr val="FFFFFF"/>
            </a:solidFill>
            <a:miter lim="800000"/>
            <a:headEnd/>
            <a:tailEnd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>
            <a:lvl1pPr>
              <a:defRPr lang="zh-CN" altLang="en-US" sz="1800"/>
            </a:lvl1pPr>
          </a:lstStyle>
          <a:p>
            <a:pPr marL="0" lvl="0"/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3"/>
          </p:nvPr>
        </p:nvSpPr>
        <p:spPr>
          <a:xfrm>
            <a:off x="7722977" y="1746251"/>
            <a:ext cx="3036305" cy="2806137"/>
          </a:xfrm>
          <a:custGeom>
            <a:avLst/>
            <a:gdLst>
              <a:gd name="connsiteX0" fmla="*/ 0 w 3036305"/>
              <a:gd name="connsiteY0" fmla="*/ 0 h 2806137"/>
              <a:gd name="connsiteX1" fmla="*/ 3034688 w 3036305"/>
              <a:gd name="connsiteY1" fmla="*/ 157845 h 2806137"/>
              <a:gd name="connsiteX2" fmla="*/ 3036305 w 3036305"/>
              <a:gd name="connsiteY2" fmla="*/ 2507985 h 2806137"/>
              <a:gd name="connsiteX3" fmla="*/ 0 w 3036305"/>
              <a:gd name="connsiteY3" fmla="*/ 2806137 h 280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6305" h="2806137">
                <a:moveTo>
                  <a:pt x="0" y="0"/>
                </a:moveTo>
                <a:lnTo>
                  <a:pt x="3034688" y="157845"/>
                </a:lnTo>
                <a:cubicBezTo>
                  <a:pt x="3035228" y="941225"/>
                  <a:pt x="3035766" y="1724605"/>
                  <a:pt x="3036305" y="2507985"/>
                </a:cubicBezTo>
                <a:lnTo>
                  <a:pt x="0" y="2806137"/>
                </a:lnTo>
                <a:close/>
              </a:path>
            </a:pathLst>
          </a:custGeom>
          <a:solidFill>
            <a:schemeClr val="tx2"/>
          </a:solidFill>
          <a:ln w="25400" cap="flat" cmpd="sng">
            <a:solidFill>
              <a:srgbClr val="FFFFFF"/>
            </a:solidFill>
            <a:miter lim="800000"/>
            <a:headEnd/>
            <a:tailEnd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>
            <a:lvl1pPr>
              <a:defRPr lang="zh-CN" altLang="en-US" sz="1800"/>
            </a:lvl1pPr>
          </a:lstStyle>
          <a:p>
            <a:pPr marL="0"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9523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10"/>
          <a:srcRect l="16141" t="22763" r="16141" b="23065"/>
          <a:stretch/>
        </p:blipFill>
        <p:spPr>
          <a:xfrm>
            <a:off x="0" y="1"/>
            <a:ext cx="12191999" cy="6857999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1"/>
            <a:ext cx="12191999" cy="6857999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972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0/ch05/hello.do?username=John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0/ch05/getResponse.jsp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0/ch05/redirSeconde.do" TargetMode="External"/><Relationship Id="rId2" Type="http://schemas.openxmlformats.org/officeDocument/2006/relationships/hyperlink" Target="http://localhost:8080/ch05/download.do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0/ch05/getReaderBody.jsp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0/ch05/getReaderBody2.jsp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0/ch05/getReaderBody4.jsp" TargetMode="External"/><Relationship Id="rId2" Type="http://schemas.openxmlformats.org/officeDocument/2006/relationships/hyperlink" Target="http://localhost:8080/ch05/getReaderBody3.jsp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0/ch05/include.do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6685891" y="2569029"/>
            <a:ext cx="463139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汉仪趣黑W" panose="00020600040101010101" pitchFamily="18" charset="-122"/>
                <a:ea typeface="汉仪趣黑W" panose="00020600040101010101" pitchFamily="18" charset="-122"/>
                <a:cs typeface="+mn-cs"/>
              </a:rPr>
              <a:t>第</a:t>
            </a:r>
            <a:r>
              <a:rPr lang="en-US" altLang="zh-CN" sz="4400" noProof="0" dirty="0">
                <a:solidFill>
                  <a:prstClr val="black">
                    <a:lumMod val="75000"/>
                    <a:lumOff val="25000"/>
                  </a:prstClr>
                </a:solidFill>
                <a:latin typeface="汉仪趣黑W" panose="00020600040101010101" pitchFamily="18" charset="-122"/>
                <a:ea typeface="汉仪趣黑W" panose="00020600040101010101" pitchFamily="18" charset="-122"/>
              </a:rPr>
              <a:t>5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汉仪趣黑W" panose="00020600040101010101" pitchFamily="18" charset="-122"/>
                <a:ea typeface="汉仪趣黑W" panose="00020600040101010101" pitchFamily="18" charset="-122"/>
                <a:cs typeface="+mn-cs"/>
              </a:rPr>
              <a:t>章 </a:t>
            </a:r>
            <a:r>
              <a:rPr lang="zh-CN" altLang="en-US" sz="4400" dirty="0">
                <a:solidFill>
                  <a:prstClr val="black">
                    <a:lumMod val="75000"/>
                    <a:lumOff val="25000"/>
                  </a:prstClr>
                </a:solidFill>
                <a:latin typeface="汉仪趣黑W" panose="00020600040101010101" pitchFamily="18" charset="-122"/>
                <a:ea typeface="汉仪趣黑W" panose="00020600040101010101" pitchFamily="18" charset="-122"/>
              </a:rPr>
              <a:t>请求与响应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汉仪趣黑W" panose="00020600040101010101" pitchFamily="18" charset="-122"/>
              <a:ea typeface="汉仪趣黑W" panose="00020600040101010101" pitchFamily="18" charset="-122"/>
              <a:cs typeface="+mn-cs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551958" y="3557135"/>
            <a:ext cx="5663730" cy="6110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李焕哲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DC214781-A73F-42B5-9EEA-F83A0E1AD18F}"/>
              </a:ext>
            </a:extLst>
          </p:cNvPr>
          <p:cNvSpPr txBox="1"/>
          <p:nvPr/>
        </p:nvSpPr>
        <p:spPr>
          <a:xfrm>
            <a:off x="5571805" y="4277300"/>
            <a:ext cx="5663730" cy="6110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河北地质大学 信息工程学院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9941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8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xmlns="" id="{AE99F224-AC31-4FA1-94E1-B0F84AD26D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60939" y="1400113"/>
            <a:ext cx="9543392" cy="4993056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2. forward</a:t>
            </a:r>
            <a:r>
              <a:rPr lang="zh-CN" altLang="en-US" dirty="0"/>
              <a:t>方法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forward</a:t>
            </a:r>
            <a:r>
              <a:rPr lang="zh-CN" altLang="en-US" dirty="0"/>
              <a:t>方法的含义是跳转到其它的</a:t>
            </a:r>
            <a:r>
              <a:rPr lang="en-US" altLang="zh-CN" dirty="0"/>
              <a:t>servlet</a:t>
            </a:r>
            <a:r>
              <a:rPr lang="zh-CN" altLang="en-US" dirty="0"/>
              <a:t>，而不会再返回跳转前的</a:t>
            </a:r>
            <a:r>
              <a:rPr lang="en-US" altLang="zh-CN" dirty="0"/>
              <a:t>servlet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例</a:t>
            </a:r>
            <a:r>
              <a:rPr lang="en-US" altLang="zh-CN" dirty="0"/>
              <a:t>5.6</a:t>
            </a:r>
            <a:r>
              <a:rPr lang="zh-CN" altLang="en-US" dirty="0"/>
              <a:t>演示</a:t>
            </a:r>
            <a:r>
              <a:rPr lang="en-US" altLang="zh-CN" dirty="0"/>
              <a:t>forward</a:t>
            </a:r>
            <a:r>
              <a:rPr lang="zh-CN" altLang="en-US" dirty="0"/>
              <a:t>方法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hlinkClick r:id="rId2"/>
              </a:rPr>
              <a:t>http://localhost:8080/ch05/hello.do?username=John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A817EEB4-BE4B-4314-A7A8-2E78005CBF0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5.2 </a:t>
            </a:r>
            <a:r>
              <a:rPr lang="zh-CN" altLang="en-US" dirty="0"/>
              <a:t>关于</a:t>
            </a:r>
            <a:r>
              <a:rPr lang="en-US" altLang="zh-CN" dirty="0" err="1"/>
              <a:t>HttpServletRequest</a:t>
            </a:r>
            <a:r>
              <a:rPr lang="zh-CN" altLang="en-US" dirty="0"/>
              <a:t>对象</a:t>
            </a:r>
          </a:p>
        </p:txBody>
      </p:sp>
    </p:spTree>
    <p:extLst>
      <p:ext uri="{BB962C8B-B14F-4D97-AF65-F5344CB8AC3E}">
        <p14:creationId xmlns:p14="http://schemas.microsoft.com/office/powerpoint/2010/main" val="2667867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xmlns="" id="{8532C8B5-0B27-4E34-B20C-AEC83FF4ED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 err="1"/>
              <a:t>HttpServletResponse</a:t>
            </a:r>
            <a:r>
              <a:rPr lang="zh-CN" altLang="en-US" dirty="0"/>
              <a:t>是用于对浏览器做出响应的操作对象，可以设置响应类型，也可以直接输出</a:t>
            </a:r>
            <a:r>
              <a:rPr lang="en-US" altLang="zh-CN" dirty="0"/>
              <a:t>HTML</a:t>
            </a:r>
            <a:r>
              <a:rPr lang="zh-CN" altLang="en-US" dirty="0"/>
              <a:t>内容。</a:t>
            </a:r>
            <a:endParaRPr lang="en-US" altLang="zh-CN" dirty="0"/>
          </a:p>
          <a:p>
            <a:r>
              <a:rPr lang="zh-CN" altLang="en-US" dirty="0"/>
              <a:t>通常情况下，使用</a:t>
            </a:r>
            <a:r>
              <a:rPr lang="en-US" altLang="zh-CN" dirty="0" err="1"/>
              <a:t>setContentType</a:t>
            </a:r>
            <a:r>
              <a:rPr lang="en-US" altLang="zh-CN" dirty="0"/>
              <a:t>()</a:t>
            </a:r>
            <a:r>
              <a:rPr lang="zh-CN" altLang="en-US" dirty="0"/>
              <a:t>设置</a:t>
            </a:r>
            <a:r>
              <a:rPr lang="en-US" altLang="zh-CN" dirty="0"/>
              <a:t>JSP</a:t>
            </a:r>
            <a:r>
              <a:rPr lang="zh-CN" altLang="en-US" dirty="0"/>
              <a:t>响应类型，使用</a:t>
            </a:r>
            <a:r>
              <a:rPr lang="en-US" altLang="zh-CN" dirty="0" err="1"/>
              <a:t>getWriter</a:t>
            </a:r>
            <a:r>
              <a:rPr lang="en-US" altLang="zh-CN" dirty="0"/>
              <a:t>()</a:t>
            </a:r>
            <a:r>
              <a:rPr lang="zh-CN" altLang="en-US" dirty="0"/>
              <a:t>取得</a:t>
            </a:r>
            <a:r>
              <a:rPr lang="en-US" altLang="zh-CN" dirty="0" err="1"/>
              <a:t>PrintWriter</a:t>
            </a:r>
            <a:r>
              <a:rPr lang="zh-CN" altLang="en-US" dirty="0"/>
              <a:t>对象或者使用</a:t>
            </a:r>
            <a:r>
              <a:rPr lang="en-US" altLang="zh-CN" dirty="0" err="1"/>
              <a:t>getOutputStream</a:t>
            </a:r>
            <a:r>
              <a:rPr lang="zh-CN" altLang="en-US" dirty="0"/>
              <a:t>取得</a:t>
            </a:r>
            <a:r>
              <a:rPr lang="en-US" altLang="zh-CN" dirty="0" err="1"/>
              <a:t>ServletOutputStream</a:t>
            </a:r>
            <a:r>
              <a:rPr lang="zh-CN" altLang="en-US" dirty="0"/>
              <a:t>流对象。</a:t>
            </a:r>
            <a:endParaRPr lang="en-US" altLang="zh-CN" dirty="0"/>
          </a:p>
          <a:p>
            <a:r>
              <a:rPr lang="zh-CN" altLang="en-US" dirty="0"/>
              <a:t>使用</a:t>
            </a:r>
            <a:r>
              <a:rPr lang="en-US" altLang="zh-CN" dirty="0" err="1"/>
              <a:t>setHeader</a:t>
            </a:r>
            <a:r>
              <a:rPr lang="zh-CN" altLang="en-US" dirty="0"/>
              <a:t>、</a:t>
            </a:r>
            <a:r>
              <a:rPr lang="en-US" altLang="zh-CN" dirty="0" err="1"/>
              <a:t>addHeader</a:t>
            </a:r>
            <a:r>
              <a:rPr lang="zh-CN" altLang="en-US" dirty="0"/>
              <a:t>设置标头，使用</a:t>
            </a:r>
            <a:r>
              <a:rPr lang="en-US" altLang="zh-CN" dirty="0" err="1"/>
              <a:t>sendRediret</a:t>
            </a:r>
            <a:r>
              <a:rPr lang="zh-CN" altLang="en-US" dirty="0"/>
              <a:t>、</a:t>
            </a:r>
            <a:r>
              <a:rPr lang="en-US" altLang="zh-CN" dirty="0" err="1"/>
              <a:t>sendError</a:t>
            </a:r>
            <a:r>
              <a:rPr lang="zh-CN" altLang="en-US" dirty="0"/>
              <a:t>对页面进行重定向或者是发送错误信息。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2430AB97-A266-4DFD-A45A-4926B5B1D4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5.3 </a:t>
            </a:r>
            <a:r>
              <a:rPr lang="zh-CN" altLang="en-US" dirty="0"/>
              <a:t>关于</a:t>
            </a:r>
            <a:r>
              <a:rPr lang="en-US" altLang="zh-CN" dirty="0" err="1"/>
              <a:t>HttpServletResponse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16352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xmlns="" id="{8532C8B5-0B27-4E34-B20C-AEC83FF4ED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5.3.1 </a:t>
            </a:r>
            <a:r>
              <a:rPr lang="zh-CN" altLang="en-US" dirty="0"/>
              <a:t>使用</a:t>
            </a:r>
            <a:r>
              <a:rPr lang="en-US" altLang="zh-CN" dirty="0" err="1"/>
              <a:t>getWriter</a:t>
            </a:r>
            <a:r>
              <a:rPr lang="en-US" altLang="zh-CN" dirty="0"/>
              <a:t>()</a:t>
            </a:r>
            <a:r>
              <a:rPr lang="zh-CN" altLang="en-US" dirty="0"/>
              <a:t>输出字符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例</a:t>
            </a:r>
            <a:r>
              <a:rPr lang="en-US" altLang="zh-CN" dirty="0"/>
              <a:t>5.8 </a:t>
            </a:r>
            <a:r>
              <a:rPr lang="zh-CN" altLang="en-US" dirty="0"/>
              <a:t>演示发送中文字符请求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hlinkClick r:id="rId2"/>
              </a:rPr>
              <a:t>http://localhost:8080/ch05/getResponse.jsp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5.3.2 </a:t>
            </a:r>
            <a:r>
              <a:rPr lang="zh-CN" altLang="en-US" dirty="0"/>
              <a:t>使用</a:t>
            </a:r>
            <a:r>
              <a:rPr lang="en-US" altLang="zh-CN" dirty="0" err="1"/>
              <a:t>getOutputStream</a:t>
            </a:r>
            <a:r>
              <a:rPr lang="zh-CN" altLang="en-US" dirty="0"/>
              <a:t>输出二进制字符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err="1"/>
              <a:t>getOutputStream</a:t>
            </a:r>
            <a:r>
              <a:rPr lang="zh-CN" altLang="en-US" dirty="0"/>
              <a:t>是为了取得输出流而设置的，大多数情况下，</a:t>
            </a:r>
            <a:r>
              <a:rPr lang="en-US" altLang="zh-CN" dirty="0" err="1"/>
              <a:t>PrintWriter</a:t>
            </a:r>
            <a:r>
              <a:rPr lang="zh-CN" altLang="en-US" dirty="0"/>
              <a:t>对象就能解决问题。但是对于上传文件和下载文件则需要用到字节输出流。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2430AB97-A266-4DFD-A45A-4926B5B1D4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5.3 </a:t>
            </a:r>
            <a:r>
              <a:rPr lang="zh-CN" altLang="en-US" dirty="0"/>
              <a:t>关于</a:t>
            </a:r>
            <a:r>
              <a:rPr lang="en-US" altLang="zh-CN" dirty="0" err="1"/>
              <a:t>HttpServletResponse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3109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xmlns="" id="{8532C8B5-0B27-4E34-B20C-AEC83FF4ED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例</a:t>
            </a:r>
            <a:r>
              <a:rPr lang="en-US" altLang="zh-CN" dirty="0"/>
              <a:t>5.9 </a:t>
            </a:r>
            <a:r>
              <a:rPr lang="zh-CN" altLang="en-US" dirty="0"/>
              <a:t>演示下载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hlinkClick r:id="rId2"/>
              </a:rPr>
              <a:t>http://localhost:8080/ch05/download.do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5.3.3 </a:t>
            </a:r>
            <a:r>
              <a:rPr lang="zh-CN" altLang="en-US" dirty="0"/>
              <a:t>使用</a:t>
            </a:r>
            <a:r>
              <a:rPr lang="en-US" altLang="zh-CN" dirty="0" err="1"/>
              <a:t>sendRedirect</a:t>
            </a:r>
            <a:r>
              <a:rPr lang="en-US" altLang="zh-CN" dirty="0"/>
              <a:t>()</a:t>
            </a:r>
            <a:r>
              <a:rPr lang="zh-CN" altLang="en-US" dirty="0"/>
              <a:t>、</a:t>
            </a:r>
            <a:r>
              <a:rPr lang="en-US" altLang="zh-CN" dirty="0" err="1"/>
              <a:t>sendError</a:t>
            </a:r>
            <a:r>
              <a:rPr lang="en-US" altLang="zh-CN" dirty="0"/>
              <a:t>()</a:t>
            </a:r>
            <a:r>
              <a:rPr lang="zh-CN" altLang="en-US" dirty="0"/>
              <a:t>方法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Forward</a:t>
            </a:r>
            <a:r>
              <a:rPr lang="zh-CN" altLang="en-US" dirty="0"/>
              <a:t>方法会将请求转发到指定的</a:t>
            </a:r>
            <a:r>
              <a:rPr lang="en-US" altLang="zh-CN" dirty="0"/>
              <a:t>URL</a:t>
            </a:r>
            <a:r>
              <a:rPr lang="zh-CN" altLang="en-US" dirty="0"/>
              <a:t>，该动作是不会被浏览器所知的，因此地址栏也不会发生变化。而</a:t>
            </a:r>
            <a:r>
              <a:rPr lang="en-US" altLang="zh-CN" dirty="0" err="1"/>
              <a:t>sendRedirect</a:t>
            </a:r>
            <a:r>
              <a:rPr lang="en-US" altLang="zh-CN" dirty="0"/>
              <a:t>()</a:t>
            </a:r>
            <a:r>
              <a:rPr lang="zh-CN" altLang="en-US" dirty="0"/>
              <a:t>是网页重定向，地址栏会发生变化。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hlinkClick r:id="rId3"/>
              </a:rPr>
              <a:t>http://</a:t>
            </a:r>
            <a:r>
              <a:rPr lang="en-US" altLang="zh-CN" dirty="0" err="1">
                <a:hlinkClick r:id="rId3"/>
              </a:rPr>
              <a:t>localhost:8080</a:t>
            </a:r>
            <a:r>
              <a:rPr lang="en-US" altLang="zh-CN" dirty="0">
                <a:hlinkClick r:id="rId3"/>
              </a:rPr>
              <a:t>/</a:t>
            </a:r>
            <a:r>
              <a:rPr lang="en-US" altLang="zh-CN" dirty="0" err="1">
                <a:hlinkClick r:id="rId3"/>
              </a:rPr>
              <a:t>ch05</a:t>
            </a:r>
            <a:r>
              <a:rPr lang="en-US" altLang="zh-CN" dirty="0">
                <a:hlinkClick r:id="rId3"/>
              </a:rPr>
              <a:t>/</a:t>
            </a:r>
            <a:r>
              <a:rPr lang="en-US" altLang="zh-CN" dirty="0" err="1">
                <a:hlinkClick r:id="rId3"/>
              </a:rPr>
              <a:t>redirSeconde.do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err="1"/>
              <a:t>sendError</a:t>
            </a:r>
            <a:r>
              <a:rPr lang="zh-CN" altLang="en-US" dirty="0"/>
              <a:t>方法用来向客户端发送错误信息。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2430AB97-A266-4DFD-A45A-4926B5B1D4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5.3 </a:t>
            </a:r>
            <a:r>
              <a:rPr lang="zh-CN" altLang="en-US" dirty="0"/>
              <a:t>关于</a:t>
            </a:r>
            <a:r>
              <a:rPr lang="en-US" altLang="zh-CN" dirty="0" err="1"/>
              <a:t>HttpServletResponse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620939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xmlns="" id="{DB018D00-F5AF-4F87-AB8F-AEE67ACBD9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编写一个网站，实现会员注册与登录功能，页面关系如下：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C30DC821-8DB2-46E7-93E2-2642368339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5.4 </a:t>
            </a:r>
            <a:r>
              <a:rPr lang="zh-CN" altLang="en-US" dirty="0"/>
              <a:t>综合练习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34DC520D-0A4E-42C8-84CD-E0DF7D23A7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867" y="2221775"/>
            <a:ext cx="8752921" cy="31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3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61" t="23612"/>
          <a:stretch/>
        </p:blipFill>
        <p:spPr>
          <a:xfrm>
            <a:off x="0" y="1"/>
            <a:ext cx="1758505" cy="18161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758505" y="428690"/>
            <a:ext cx="1996059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迷你简准圆" panose="03000509000000000000" pitchFamily="65" charset="-122"/>
                <a:ea typeface="迷你简准圆" panose="03000509000000000000" pitchFamily="65" charset="-122"/>
              </a:rPr>
              <a:t>CONTENTS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迷你简准圆" panose="03000509000000000000" pitchFamily="65" charset="-122"/>
              <a:ea typeface="迷你简准圆" panose="03000509000000000000" pitchFamily="65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584258" y="1281046"/>
            <a:ext cx="8948941" cy="575106"/>
            <a:chOff x="1584258" y="1179445"/>
            <a:chExt cx="8948941" cy="575106"/>
          </a:xfrm>
        </p:grpSpPr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xmlns="" id="{A430045D-9815-4F0B-82F5-370A427CF133}"/>
                </a:ext>
              </a:extLst>
            </p:cNvPr>
            <p:cNvSpPr txBox="1"/>
            <p:nvPr/>
          </p:nvSpPr>
          <p:spPr>
            <a:xfrm>
              <a:off x="2341701" y="1231331"/>
              <a:ext cx="8191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从容器到</a:t>
              </a:r>
              <a:r>
                <a:rPr lang="en-US" altLang="zh-CN" sz="2400" dirty="0" err="1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HttpServlet</a:t>
              </a:r>
              <a:endParaRPr lang="zh-CN" altLang="en-US" sz="2400" dirty="0">
                <a:latin typeface="迷你简准圆" panose="03000509000000000000" pitchFamily="65" charset="-122"/>
                <a:ea typeface="迷你简准圆" panose="03000509000000000000" pitchFamily="65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1584258" y="1179445"/>
              <a:ext cx="629327" cy="575106"/>
              <a:chOff x="1584258" y="1179445"/>
              <a:chExt cx="629327" cy="575106"/>
            </a:xfrm>
          </p:grpSpPr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xmlns="" id="{088D45A6-742F-487E-8AFA-6FEBFF671B08}"/>
                  </a:ext>
                </a:extLst>
              </p:cNvPr>
              <p:cNvSpPr txBox="1"/>
              <p:nvPr/>
            </p:nvSpPr>
            <p:spPr>
              <a:xfrm>
                <a:off x="1584258" y="1179445"/>
                <a:ext cx="6205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bg1">
                        <a:lumMod val="50000"/>
                      </a:schemeClr>
                    </a:solidFill>
                    <a:latin typeface="Century" panose="02040604050505020304" pitchFamily="18" charset="0"/>
                  </a:rPr>
                  <a:t>01</a:t>
                </a:r>
                <a:endParaRPr lang="zh-CN" altLang="en-US" sz="2800" dirty="0">
                  <a:solidFill>
                    <a:schemeClr val="bg1">
                      <a:lumMod val="50000"/>
                    </a:schemeClr>
                  </a:solidFill>
                  <a:latin typeface="Century" panose="02040604050505020304" pitchFamily="18" charset="0"/>
                </a:endParaRPr>
              </a:p>
            </p:txBody>
          </p:sp>
          <p:cxnSp>
            <p:nvCxnSpPr>
              <p:cNvPr id="35" name="直接连接符 29">
                <a:extLst>
                  <a:ext uri="{FF2B5EF4-FFF2-40B4-BE49-F238E27FC236}">
                    <a16:creationId xmlns:a16="http://schemas.microsoft.com/office/drawing/2014/main" xmlns="" id="{6D74699E-C879-4651-9609-892588C78CE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6621" y="1447928"/>
                <a:ext cx="326964" cy="306623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1" name="组合 40"/>
          <p:cNvGrpSpPr/>
          <p:nvPr/>
        </p:nvGrpSpPr>
        <p:grpSpPr>
          <a:xfrm>
            <a:off x="1584258" y="2039363"/>
            <a:ext cx="8948941" cy="575106"/>
            <a:chOff x="1584258" y="1179445"/>
            <a:chExt cx="8948941" cy="575106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xmlns="" id="{A430045D-9815-4F0B-82F5-370A427CF133}"/>
                </a:ext>
              </a:extLst>
            </p:cNvPr>
            <p:cNvSpPr txBox="1"/>
            <p:nvPr/>
          </p:nvSpPr>
          <p:spPr>
            <a:xfrm>
              <a:off x="2341701" y="1231331"/>
              <a:ext cx="8191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关于</a:t>
              </a:r>
              <a:r>
                <a:rPr lang="en-US" altLang="zh-CN" sz="2400" dirty="0" err="1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HttpServletRequest</a:t>
              </a: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对象</a:t>
              </a:r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1584258" y="1179445"/>
              <a:ext cx="629327" cy="575106"/>
              <a:chOff x="1584258" y="1179445"/>
              <a:chExt cx="629327" cy="575106"/>
            </a:xfrm>
          </p:grpSpPr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xmlns="" id="{088D45A6-742F-487E-8AFA-6FEBFF671B08}"/>
                  </a:ext>
                </a:extLst>
              </p:cNvPr>
              <p:cNvSpPr txBox="1"/>
              <p:nvPr/>
            </p:nvSpPr>
            <p:spPr>
              <a:xfrm>
                <a:off x="1584258" y="1179445"/>
                <a:ext cx="6205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>
                    <a:solidFill>
                      <a:schemeClr val="bg1">
                        <a:lumMod val="50000"/>
                      </a:schemeClr>
                    </a:solidFill>
                    <a:latin typeface="Century" panose="02040604050505020304" pitchFamily="18" charset="0"/>
                  </a:rPr>
                  <a:t>02</a:t>
                </a:r>
                <a:endParaRPr lang="zh-CN" altLang="en-US" sz="2800" dirty="0">
                  <a:solidFill>
                    <a:schemeClr val="bg1">
                      <a:lumMod val="50000"/>
                    </a:schemeClr>
                  </a:solidFill>
                  <a:latin typeface="Century" panose="02040604050505020304" pitchFamily="18" charset="0"/>
                </a:endParaRPr>
              </a:p>
            </p:txBody>
          </p:sp>
          <p:cxnSp>
            <p:nvCxnSpPr>
              <p:cNvPr id="45" name="直接连接符 29">
                <a:extLst>
                  <a:ext uri="{FF2B5EF4-FFF2-40B4-BE49-F238E27FC236}">
                    <a16:creationId xmlns:a16="http://schemas.microsoft.com/office/drawing/2014/main" xmlns="" id="{6D74699E-C879-4651-9609-892588C78CE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6621" y="1447928"/>
                <a:ext cx="326964" cy="306623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6" name="组合 45"/>
          <p:cNvGrpSpPr/>
          <p:nvPr/>
        </p:nvGrpSpPr>
        <p:grpSpPr>
          <a:xfrm>
            <a:off x="1584258" y="2797680"/>
            <a:ext cx="8948941" cy="575106"/>
            <a:chOff x="1584258" y="1179445"/>
            <a:chExt cx="8948941" cy="575106"/>
          </a:xfrm>
        </p:grpSpPr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xmlns="" id="{A430045D-9815-4F0B-82F5-370A427CF133}"/>
                </a:ext>
              </a:extLst>
            </p:cNvPr>
            <p:cNvSpPr txBox="1"/>
            <p:nvPr/>
          </p:nvSpPr>
          <p:spPr>
            <a:xfrm>
              <a:off x="2341701" y="1231331"/>
              <a:ext cx="8191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关于</a:t>
              </a:r>
              <a:r>
                <a:rPr lang="en-US" altLang="zh-CN" sz="2400" dirty="0" err="1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HttpServletResponse</a:t>
              </a: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对象</a:t>
              </a:r>
            </a:p>
          </p:txBody>
        </p:sp>
        <p:grpSp>
          <p:nvGrpSpPr>
            <p:cNvPr id="48" name="组合 47"/>
            <p:cNvGrpSpPr/>
            <p:nvPr/>
          </p:nvGrpSpPr>
          <p:grpSpPr>
            <a:xfrm>
              <a:off x="1584258" y="1179445"/>
              <a:ext cx="629327" cy="575106"/>
              <a:chOff x="1584258" y="1179445"/>
              <a:chExt cx="629327" cy="575106"/>
            </a:xfrm>
          </p:grpSpPr>
          <p:sp>
            <p:nvSpPr>
              <p:cNvPr id="49" name="文本框 48">
                <a:extLst>
                  <a:ext uri="{FF2B5EF4-FFF2-40B4-BE49-F238E27FC236}">
                    <a16:creationId xmlns:a16="http://schemas.microsoft.com/office/drawing/2014/main" xmlns="" id="{088D45A6-742F-487E-8AFA-6FEBFF671B08}"/>
                  </a:ext>
                </a:extLst>
              </p:cNvPr>
              <p:cNvSpPr txBox="1"/>
              <p:nvPr/>
            </p:nvSpPr>
            <p:spPr>
              <a:xfrm>
                <a:off x="1584258" y="1179445"/>
                <a:ext cx="6205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>
                    <a:solidFill>
                      <a:schemeClr val="bg1">
                        <a:lumMod val="50000"/>
                      </a:schemeClr>
                    </a:solidFill>
                    <a:latin typeface="Century" panose="02040604050505020304" pitchFamily="18" charset="0"/>
                  </a:rPr>
                  <a:t>03</a:t>
                </a:r>
                <a:endParaRPr lang="zh-CN" altLang="en-US" sz="2800" dirty="0">
                  <a:solidFill>
                    <a:schemeClr val="bg1">
                      <a:lumMod val="50000"/>
                    </a:schemeClr>
                  </a:solidFill>
                  <a:latin typeface="Century" panose="02040604050505020304" pitchFamily="18" charset="0"/>
                </a:endParaRPr>
              </a:p>
            </p:txBody>
          </p:sp>
          <p:cxnSp>
            <p:nvCxnSpPr>
              <p:cNvPr id="50" name="直接连接符 29">
                <a:extLst>
                  <a:ext uri="{FF2B5EF4-FFF2-40B4-BE49-F238E27FC236}">
                    <a16:creationId xmlns:a16="http://schemas.microsoft.com/office/drawing/2014/main" xmlns="" id="{6D74699E-C879-4651-9609-892588C78CE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6621" y="1447928"/>
                <a:ext cx="326964" cy="306623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xmlns="" id="{10D11B9C-7BA5-4B08-A539-1BB01E33C3B0}"/>
              </a:ext>
            </a:extLst>
          </p:cNvPr>
          <p:cNvGrpSpPr/>
          <p:nvPr/>
        </p:nvGrpSpPr>
        <p:grpSpPr>
          <a:xfrm>
            <a:off x="1584258" y="3555997"/>
            <a:ext cx="8948941" cy="575106"/>
            <a:chOff x="1584258" y="1179445"/>
            <a:chExt cx="8948941" cy="575106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xmlns="" id="{1B51DACA-A4BD-4F3D-A978-634DD4F135D4}"/>
                </a:ext>
              </a:extLst>
            </p:cNvPr>
            <p:cNvSpPr txBox="1"/>
            <p:nvPr/>
          </p:nvSpPr>
          <p:spPr>
            <a:xfrm>
              <a:off x="2341701" y="1231331"/>
              <a:ext cx="8191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综合练习</a:t>
              </a: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xmlns="" id="{5F8CC205-B7F8-437F-AB82-10F2CB2DF982}"/>
                </a:ext>
              </a:extLst>
            </p:cNvPr>
            <p:cNvGrpSpPr/>
            <p:nvPr/>
          </p:nvGrpSpPr>
          <p:grpSpPr>
            <a:xfrm>
              <a:off x="1584258" y="1179445"/>
              <a:ext cx="629327" cy="575106"/>
              <a:chOff x="1584258" y="1179445"/>
              <a:chExt cx="629327" cy="575106"/>
            </a:xfrm>
          </p:grpSpPr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xmlns="" id="{FFE4549A-3DDF-492E-9FAD-A0BF61166558}"/>
                  </a:ext>
                </a:extLst>
              </p:cNvPr>
              <p:cNvSpPr txBox="1"/>
              <p:nvPr/>
            </p:nvSpPr>
            <p:spPr>
              <a:xfrm>
                <a:off x="1584258" y="1179445"/>
                <a:ext cx="6205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bg1">
                        <a:lumMod val="50000"/>
                      </a:schemeClr>
                    </a:solidFill>
                    <a:latin typeface="Century" panose="02040604050505020304" pitchFamily="18" charset="0"/>
                  </a:rPr>
                  <a:t>04</a:t>
                </a:r>
                <a:endParaRPr lang="zh-CN" altLang="en-US" sz="2800" dirty="0">
                  <a:solidFill>
                    <a:schemeClr val="bg1">
                      <a:lumMod val="50000"/>
                    </a:schemeClr>
                  </a:solidFill>
                  <a:latin typeface="Century" panose="02040604050505020304" pitchFamily="18" charset="0"/>
                </a:endParaRPr>
              </a:p>
            </p:txBody>
          </p:sp>
          <p:cxnSp>
            <p:nvCxnSpPr>
              <p:cNvPr id="23" name="直接连接符 29">
                <a:extLst>
                  <a:ext uri="{FF2B5EF4-FFF2-40B4-BE49-F238E27FC236}">
                    <a16:creationId xmlns:a16="http://schemas.microsoft.com/office/drawing/2014/main" xmlns="" id="{4C2695E8-CC81-433D-B011-364D26097DF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6621" y="1447928"/>
                <a:ext cx="326964" cy="306623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5110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xmlns="" id="{D929F179-1AF4-4F09-8D6B-813D46AA61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Web</a:t>
            </a:r>
            <a:r>
              <a:rPr lang="zh-CN" altLang="en-US" dirty="0"/>
              <a:t>容器用来做什么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Web</a:t>
            </a:r>
            <a:r>
              <a:rPr lang="zh-CN" altLang="en-US" dirty="0"/>
              <a:t>容器的作用就是创建一个</a:t>
            </a:r>
            <a:r>
              <a:rPr lang="en-US" altLang="zh-CN" dirty="0"/>
              <a:t>Servlet</a:t>
            </a:r>
            <a:r>
              <a:rPr lang="zh-CN" altLang="en-US" dirty="0"/>
              <a:t>实例，并完成</a:t>
            </a:r>
            <a:r>
              <a:rPr lang="en-US" altLang="zh-CN" dirty="0"/>
              <a:t>Servlet</a:t>
            </a:r>
            <a:r>
              <a:rPr lang="zh-CN" altLang="en-US" dirty="0"/>
              <a:t>注册以及根据</a:t>
            </a:r>
            <a:r>
              <a:rPr lang="en-US" altLang="zh-CN" dirty="0"/>
              <a:t>web.xml</a:t>
            </a:r>
            <a:r>
              <a:rPr lang="zh-CN" altLang="en-US" dirty="0"/>
              <a:t>中的</a:t>
            </a:r>
            <a:r>
              <a:rPr lang="en-US" altLang="zh-CN" dirty="0"/>
              <a:t>URL</a:t>
            </a:r>
            <a:r>
              <a:rPr lang="zh-CN" altLang="en-US" dirty="0"/>
              <a:t>进行响应。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zh-CN" altLang="en-US" dirty="0"/>
              <a:t>当请求来到容器时，</a:t>
            </a:r>
            <a:r>
              <a:rPr lang="en-US" altLang="zh-CN" dirty="0"/>
              <a:t>Web</a:t>
            </a:r>
            <a:r>
              <a:rPr lang="zh-CN" altLang="en-US" dirty="0"/>
              <a:t>容器会根据配置信息（</a:t>
            </a:r>
            <a:r>
              <a:rPr lang="en-US" altLang="zh-CN" dirty="0"/>
              <a:t>web.xml</a:t>
            </a:r>
            <a:r>
              <a:rPr lang="zh-CN" altLang="en-US" dirty="0"/>
              <a:t>）查找相对应的</a:t>
            </a:r>
            <a:r>
              <a:rPr lang="en-US" altLang="zh-CN" dirty="0"/>
              <a:t>Servlet</a:t>
            </a:r>
            <a:r>
              <a:rPr lang="zh-CN" altLang="en-US" dirty="0"/>
              <a:t>，并将请求转发给它来处理请求（调用它的</a:t>
            </a:r>
            <a:r>
              <a:rPr lang="en-US" altLang="zh-CN" dirty="0"/>
              <a:t>service</a:t>
            </a:r>
            <a:r>
              <a:rPr lang="zh-CN" altLang="en-US" dirty="0"/>
              <a:t>方法）。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service()</a:t>
            </a:r>
            <a:r>
              <a:rPr lang="zh-CN" altLang="en-US" dirty="0"/>
              <a:t>方法会根据</a:t>
            </a:r>
            <a:r>
              <a:rPr lang="en-US" altLang="zh-CN" dirty="0"/>
              <a:t>HTTP</a:t>
            </a:r>
            <a:r>
              <a:rPr lang="zh-CN" altLang="en-US" dirty="0"/>
              <a:t>请求的方式，决定是调用</a:t>
            </a:r>
            <a:r>
              <a:rPr lang="en-US" altLang="zh-CN" dirty="0" err="1"/>
              <a:t>doPost</a:t>
            </a:r>
            <a:r>
              <a:rPr lang="en-US" altLang="zh-CN" dirty="0"/>
              <a:t>()</a:t>
            </a:r>
            <a:r>
              <a:rPr lang="zh-CN" altLang="en-US" dirty="0"/>
              <a:t>方法或者是</a:t>
            </a:r>
            <a:r>
              <a:rPr lang="en-US" altLang="zh-CN" dirty="0" err="1"/>
              <a:t>doGet</a:t>
            </a:r>
            <a:r>
              <a:rPr lang="en-US" altLang="zh-CN" dirty="0"/>
              <a:t>()</a:t>
            </a:r>
            <a:r>
              <a:rPr lang="zh-CN" altLang="en-US" dirty="0"/>
              <a:t>方法。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53F44AB5-07D8-4055-921F-BE315F1FD80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5.1 </a:t>
            </a:r>
            <a:r>
              <a:rPr lang="zh-CN" altLang="en-US" dirty="0"/>
              <a:t>从容器到</a:t>
            </a:r>
            <a:r>
              <a:rPr lang="en-US" altLang="zh-CN" dirty="0" err="1"/>
              <a:t>HttpServlet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4339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53F44AB5-07D8-4055-921F-BE315F1FD80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5.1 </a:t>
            </a:r>
            <a:r>
              <a:rPr lang="zh-CN" altLang="en-US" dirty="0"/>
              <a:t>从容器到</a:t>
            </a:r>
            <a:r>
              <a:rPr lang="en-US" altLang="zh-CN" dirty="0" err="1"/>
              <a:t>HttpServlet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2B925C0D-817D-4D29-9E88-4028CD0DAE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122" y="1049607"/>
            <a:ext cx="9525000" cy="553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44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xmlns="" id="{AE99F224-AC31-4FA1-94E1-B0F84AD26D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 err="1"/>
              <a:t>HttpServletRequest</a:t>
            </a:r>
            <a:r>
              <a:rPr lang="zh-CN" altLang="en-US" dirty="0"/>
              <a:t>对象是请求封装对象，由</a:t>
            </a:r>
            <a:r>
              <a:rPr lang="en-US" altLang="zh-CN" dirty="0"/>
              <a:t>Web</a:t>
            </a:r>
            <a:r>
              <a:rPr lang="zh-CN" altLang="en-US" dirty="0"/>
              <a:t>容器生成，使用该对象可以取得</a:t>
            </a:r>
            <a:r>
              <a:rPr lang="en-US" altLang="zh-CN" dirty="0"/>
              <a:t>HTTP</a:t>
            </a:r>
            <a:r>
              <a:rPr lang="zh-CN" altLang="en-US" dirty="0"/>
              <a:t>请求中的信息。</a:t>
            </a:r>
            <a:endParaRPr lang="en-US" altLang="zh-CN" dirty="0"/>
          </a:p>
          <a:p>
            <a:r>
              <a:rPr lang="zh-CN" altLang="en-US" dirty="0"/>
              <a:t>在</a:t>
            </a:r>
            <a:r>
              <a:rPr lang="en-US" altLang="zh-CN" dirty="0"/>
              <a:t>Servlet</a:t>
            </a:r>
            <a:r>
              <a:rPr lang="zh-CN" altLang="en-US" dirty="0"/>
              <a:t>中，也是使用该对象进行请求处理的。</a:t>
            </a:r>
            <a:endParaRPr lang="en-US" altLang="zh-CN" dirty="0"/>
          </a:p>
          <a:p>
            <a:r>
              <a:rPr lang="zh-CN" altLang="en-US" dirty="0"/>
              <a:t>如果要共享</a:t>
            </a:r>
            <a:r>
              <a:rPr lang="en-US" altLang="zh-CN" dirty="0" err="1"/>
              <a:t>reqeust</a:t>
            </a:r>
            <a:r>
              <a:rPr lang="zh-CN" altLang="en-US" dirty="0"/>
              <a:t>中的属性值，可以将属性值设置到该</a:t>
            </a:r>
            <a:r>
              <a:rPr lang="en-US" altLang="zh-CN" dirty="0"/>
              <a:t>request</a:t>
            </a:r>
            <a:r>
              <a:rPr lang="zh-CN" altLang="en-US" dirty="0"/>
              <a:t>对象中，那么</a:t>
            </a:r>
            <a:r>
              <a:rPr lang="en-US" altLang="zh-CN" dirty="0"/>
              <a:t>Servlet</a:t>
            </a:r>
            <a:r>
              <a:rPr lang="zh-CN" altLang="en-US" dirty="0"/>
              <a:t>在同一请求中就可以共享其对象。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A817EEB4-BE4B-4314-A7A8-2E78005CBF0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5.2 </a:t>
            </a:r>
            <a:r>
              <a:rPr lang="zh-CN" altLang="en-US" dirty="0"/>
              <a:t>关于</a:t>
            </a:r>
            <a:r>
              <a:rPr lang="en-US" altLang="zh-CN" dirty="0" err="1"/>
              <a:t>HttpServletRequest</a:t>
            </a:r>
            <a:r>
              <a:rPr lang="zh-CN" altLang="en-US" dirty="0"/>
              <a:t>对象</a:t>
            </a:r>
          </a:p>
        </p:txBody>
      </p:sp>
    </p:spTree>
    <p:extLst>
      <p:ext uri="{BB962C8B-B14F-4D97-AF65-F5344CB8AC3E}">
        <p14:creationId xmlns:p14="http://schemas.microsoft.com/office/powerpoint/2010/main" val="3529513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xmlns="" id="{AE99F224-AC31-4FA1-94E1-B0F84AD26D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5.2.1 </a:t>
            </a:r>
            <a:r>
              <a:rPr lang="zh-CN" altLang="en-US" dirty="0"/>
              <a:t>使用</a:t>
            </a:r>
            <a:r>
              <a:rPr lang="en-US" altLang="zh-CN" dirty="0" err="1"/>
              <a:t>getReader</a:t>
            </a:r>
            <a:r>
              <a:rPr lang="en-US" altLang="zh-CN" dirty="0"/>
              <a:t>()</a:t>
            </a:r>
            <a:r>
              <a:rPr lang="zh-CN" altLang="en-US" dirty="0"/>
              <a:t>、</a:t>
            </a:r>
            <a:r>
              <a:rPr lang="en-US" altLang="zh-CN" dirty="0" err="1"/>
              <a:t>getInputStream</a:t>
            </a:r>
            <a:r>
              <a:rPr lang="zh-CN" altLang="en-US" dirty="0"/>
              <a:t>读取</a:t>
            </a:r>
            <a:r>
              <a:rPr lang="en-US" altLang="zh-CN" dirty="0"/>
              <a:t>Body</a:t>
            </a:r>
            <a:r>
              <a:rPr lang="zh-CN" altLang="en-US" dirty="0"/>
              <a:t>内容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</a:t>
            </a:r>
            <a:r>
              <a:rPr lang="zh-CN" altLang="en-US" dirty="0"/>
              <a:t>在</a:t>
            </a:r>
            <a:r>
              <a:rPr lang="en-US" altLang="zh-CN" dirty="0" err="1"/>
              <a:t>HttpServletRequest</a:t>
            </a:r>
            <a:r>
              <a:rPr lang="zh-CN" altLang="en-US" dirty="0"/>
              <a:t>对象 中，可以运用</a:t>
            </a:r>
            <a:r>
              <a:rPr lang="en-US" altLang="zh-CN" dirty="0" err="1"/>
              <a:t>getReader</a:t>
            </a:r>
            <a:r>
              <a:rPr lang="zh-CN" altLang="en-US" dirty="0"/>
              <a:t>方法获取</a:t>
            </a:r>
            <a:r>
              <a:rPr lang="en-US" altLang="zh-CN" dirty="0"/>
              <a:t>Body</a:t>
            </a:r>
            <a:r>
              <a:rPr lang="zh-CN" altLang="en-US" dirty="0"/>
              <a:t>内容，而使用</a:t>
            </a:r>
            <a:r>
              <a:rPr lang="en-US" altLang="zh-CN" dirty="0" err="1"/>
              <a:t>getInputStream</a:t>
            </a:r>
            <a:r>
              <a:rPr lang="en-US" altLang="zh-CN" dirty="0"/>
              <a:t>()</a:t>
            </a:r>
            <a:r>
              <a:rPr lang="zh-CN" altLang="en-US" dirty="0"/>
              <a:t>方法获得上传文件的内容。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例</a:t>
            </a:r>
            <a:r>
              <a:rPr lang="en-US" altLang="zh-CN" dirty="0"/>
              <a:t>5.1 </a:t>
            </a:r>
            <a:r>
              <a:rPr lang="zh-CN" altLang="en-US" dirty="0"/>
              <a:t>利用</a:t>
            </a:r>
            <a:r>
              <a:rPr lang="en-US" altLang="zh-CN" dirty="0" err="1"/>
              <a:t>getReader</a:t>
            </a:r>
            <a:r>
              <a:rPr lang="en-US" altLang="zh-CN" dirty="0"/>
              <a:t>()</a:t>
            </a:r>
            <a:r>
              <a:rPr lang="zh-CN" altLang="en-US" dirty="0"/>
              <a:t>方法获取</a:t>
            </a:r>
            <a:r>
              <a:rPr lang="en-US" altLang="zh-CN" dirty="0"/>
              <a:t>Body</a:t>
            </a:r>
            <a:r>
              <a:rPr lang="zh-CN" altLang="en-US" dirty="0"/>
              <a:t>内容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hlinkClick r:id="rId2"/>
              </a:rPr>
              <a:t>http://localhost:8080/ch05/getReaderBody.jsp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A817EEB4-BE4B-4314-A7A8-2E78005CBF0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5.2 </a:t>
            </a:r>
            <a:r>
              <a:rPr lang="zh-CN" altLang="en-US" dirty="0"/>
              <a:t>关于</a:t>
            </a:r>
            <a:r>
              <a:rPr lang="en-US" altLang="zh-CN" dirty="0" err="1"/>
              <a:t>HttpServletRequest</a:t>
            </a:r>
            <a:r>
              <a:rPr lang="zh-CN" altLang="en-US" dirty="0"/>
              <a:t>对象</a:t>
            </a:r>
          </a:p>
        </p:txBody>
      </p:sp>
    </p:spTree>
    <p:extLst>
      <p:ext uri="{BB962C8B-B14F-4D97-AF65-F5344CB8AC3E}">
        <p14:creationId xmlns:p14="http://schemas.microsoft.com/office/powerpoint/2010/main" val="70668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xmlns="" id="{AE99F224-AC31-4FA1-94E1-B0F84AD26D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如果在</a:t>
            </a:r>
            <a:r>
              <a:rPr lang="en-US" altLang="zh-CN" dirty="0"/>
              <a:t>form</a:t>
            </a:r>
            <a:r>
              <a:rPr lang="zh-CN" altLang="en-US" dirty="0"/>
              <a:t>中设置</a:t>
            </a:r>
            <a:r>
              <a:rPr lang="en-US" altLang="zh-CN" dirty="0" err="1"/>
              <a:t>enctype</a:t>
            </a:r>
            <a:r>
              <a:rPr lang="zh-CN" altLang="en-US" dirty="0"/>
              <a:t>的值为</a:t>
            </a:r>
            <a:r>
              <a:rPr lang="en-US" altLang="zh-CN" dirty="0"/>
              <a:t>multipart/form-data</a:t>
            </a:r>
            <a:r>
              <a:rPr lang="zh-CN" altLang="en-US" dirty="0"/>
              <a:t>，表示从客户端上传文件，获取的</a:t>
            </a:r>
            <a:r>
              <a:rPr lang="en-US" altLang="zh-CN" dirty="0"/>
              <a:t>body</a:t>
            </a:r>
            <a:r>
              <a:rPr lang="zh-CN" altLang="en-US" dirty="0"/>
              <a:t>的内容就会是一堆乱码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例</a:t>
            </a:r>
            <a:r>
              <a:rPr lang="en-US" altLang="zh-CN" dirty="0"/>
              <a:t>5.2 </a:t>
            </a:r>
            <a:r>
              <a:rPr lang="zh-CN" altLang="en-US" dirty="0"/>
              <a:t>获取上传文件的</a:t>
            </a:r>
            <a:r>
              <a:rPr lang="en-US" altLang="zh-CN" dirty="0"/>
              <a:t>body</a:t>
            </a:r>
            <a:r>
              <a:rPr lang="zh-CN" altLang="en-US" dirty="0"/>
              <a:t>内容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hlinkClick r:id="rId2"/>
              </a:rPr>
              <a:t>http://localhost:8080/ch05/getReaderBody2.jsp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本例是为了获取文件的内容，在文件内容的前后各有一些字符，声明文件名，内容类型等信息。这些信息是上传文件时后加上去的，所以上传后的文件和原文件并不相同。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A817EEB4-BE4B-4314-A7A8-2E78005CBF0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5.2 </a:t>
            </a:r>
            <a:r>
              <a:rPr lang="zh-CN" altLang="en-US" dirty="0"/>
              <a:t>关于</a:t>
            </a:r>
            <a:r>
              <a:rPr lang="en-US" altLang="zh-CN" dirty="0" err="1"/>
              <a:t>HttpServletRequest</a:t>
            </a:r>
            <a:r>
              <a:rPr lang="zh-CN" altLang="en-US" dirty="0"/>
              <a:t>对象</a:t>
            </a:r>
          </a:p>
        </p:txBody>
      </p:sp>
    </p:spTree>
    <p:extLst>
      <p:ext uri="{BB962C8B-B14F-4D97-AF65-F5344CB8AC3E}">
        <p14:creationId xmlns:p14="http://schemas.microsoft.com/office/powerpoint/2010/main" val="791331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xmlns="" id="{AE99F224-AC31-4FA1-94E1-B0F84AD26D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60939" y="1400113"/>
            <a:ext cx="9543392" cy="4993056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5.2.2 </a:t>
            </a:r>
            <a:r>
              <a:rPr lang="zh-CN" altLang="en-US" dirty="0"/>
              <a:t>使用</a:t>
            </a:r>
            <a:r>
              <a:rPr lang="en-US" altLang="zh-CN" dirty="0" err="1"/>
              <a:t>getPart</a:t>
            </a:r>
            <a:r>
              <a:rPr lang="en-US" altLang="zh-CN" dirty="0"/>
              <a:t>()</a:t>
            </a:r>
            <a:r>
              <a:rPr lang="zh-CN" altLang="en-US" dirty="0"/>
              <a:t>、</a:t>
            </a:r>
            <a:r>
              <a:rPr lang="en-US" altLang="zh-CN" dirty="0" err="1"/>
              <a:t>getParts</a:t>
            </a:r>
            <a:r>
              <a:rPr lang="en-US" altLang="zh-CN" dirty="0"/>
              <a:t>()</a:t>
            </a:r>
            <a:r>
              <a:rPr lang="zh-CN" altLang="en-US" dirty="0"/>
              <a:t>取得上传文件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     在</a:t>
            </a:r>
            <a:r>
              <a:rPr lang="en-US" altLang="zh-CN" dirty="0"/>
              <a:t>Servlet3.0</a:t>
            </a:r>
            <a:r>
              <a:rPr lang="zh-CN" altLang="en-US" dirty="0"/>
              <a:t>中新增</a:t>
            </a:r>
            <a:r>
              <a:rPr lang="en-US" altLang="zh-CN" dirty="0" err="1"/>
              <a:t>getPart</a:t>
            </a:r>
            <a:r>
              <a:rPr lang="en-US" altLang="zh-CN" dirty="0"/>
              <a:t>()</a:t>
            </a:r>
            <a:r>
              <a:rPr lang="zh-CN" altLang="en-US" dirty="0"/>
              <a:t>和</a:t>
            </a:r>
            <a:r>
              <a:rPr lang="en-US" altLang="zh-CN" dirty="0" err="1"/>
              <a:t>getParts</a:t>
            </a:r>
            <a:r>
              <a:rPr lang="en-US" altLang="zh-CN" dirty="0"/>
              <a:t>()</a:t>
            </a:r>
            <a:r>
              <a:rPr lang="zh-CN" altLang="en-US" dirty="0"/>
              <a:t>方法来处理上传文件的功能。</a:t>
            </a:r>
            <a:r>
              <a:rPr lang="en-US" altLang="zh-CN" dirty="0" err="1"/>
              <a:t>getPart</a:t>
            </a:r>
            <a:r>
              <a:rPr lang="zh-CN" altLang="en-US" dirty="0"/>
              <a:t>用于处理单个文件，</a:t>
            </a:r>
            <a:r>
              <a:rPr lang="en-US" altLang="zh-CN" dirty="0" err="1"/>
              <a:t>getParts</a:t>
            </a:r>
            <a:r>
              <a:rPr lang="en-US" altLang="zh-CN" dirty="0"/>
              <a:t>()</a:t>
            </a:r>
            <a:r>
              <a:rPr lang="zh-CN" altLang="en-US" dirty="0"/>
              <a:t>用于处理多个文件内容。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    在使用</a:t>
            </a:r>
            <a:r>
              <a:rPr lang="en-US" altLang="zh-CN" dirty="0" err="1"/>
              <a:t>getPart</a:t>
            </a:r>
            <a:r>
              <a:rPr lang="en-US" altLang="zh-CN" dirty="0"/>
              <a:t>()</a:t>
            </a:r>
            <a:r>
              <a:rPr lang="zh-CN" altLang="en-US" dirty="0"/>
              <a:t>和</a:t>
            </a:r>
            <a:r>
              <a:rPr lang="en-US" altLang="zh-CN" dirty="0" err="1"/>
              <a:t>getParts</a:t>
            </a:r>
            <a:r>
              <a:rPr lang="en-US" altLang="zh-CN" dirty="0"/>
              <a:t>()</a:t>
            </a:r>
            <a:r>
              <a:rPr lang="zh-CN" altLang="en-US" dirty="0"/>
              <a:t>方法时，必须使用</a:t>
            </a:r>
            <a:r>
              <a:rPr lang="en-US" altLang="zh-CN" dirty="0" err="1"/>
              <a:t>MultipartConfig</a:t>
            </a:r>
            <a:r>
              <a:rPr lang="zh-CN" altLang="en-US" dirty="0"/>
              <a:t>注解，这样</a:t>
            </a:r>
            <a:r>
              <a:rPr lang="en-US" altLang="zh-CN" dirty="0"/>
              <a:t>Servlet</a:t>
            </a:r>
            <a:r>
              <a:rPr lang="zh-CN" altLang="en-US" dirty="0"/>
              <a:t>才能获得</a:t>
            </a:r>
            <a:r>
              <a:rPr lang="en-US" altLang="zh-CN" dirty="0"/>
              <a:t>Part</a:t>
            </a:r>
            <a:r>
              <a:rPr lang="zh-CN" altLang="en-US" dirty="0"/>
              <a:t>对象。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例</a:t>
            </a:r>
            <a:r>
              <a:rPr lang="en-US" altLang="zh-CN" dirty="0"/>
              <a:t>5.4 </a:t>
            </a:r>
            <a:r>
              <a:rPr lang="zh-CN" altLang="en-US" dirty="0"/>
              <a:t>利用</a:t>
            </a:r>
            <a:r>
              <a:rPr lang="en-US" altLang="zh-CN" dirty="0" err="1"/>
              <a:t>getPart</a:t>
            </a:r>
            <a:r>
              <a:rPr lang="en-US" altLang="zh-CN" dirty="0"/>
              <a:t>()</a:t>
            </a:r>
            <a:r>
              <a:rPr lang="zh-CN" altLang="en-US" dirty="0"/>
              <a:t>方法获取上传文件的</a:t>
            </a:r>
            <a:r>
              <a:rPr lang="en-US" altLang="zh-CN" dirty="0"/>
              <a:t>Body</a:t>
            </a:r>
            <a:r>
              <a:rPr lang="zh-CN" altLang="en-US" dirty="0"/>
              <a:t>内容。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hlinkClick r:id="rId2"/>
              </a:rPr>
              <a:t>http://localhost:8080/ch05/getReaderBody3.jsp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例</a:t>
            </a:r>
            <a:r>
              <a:rPr lang="en-US" altLang="zh-CN" dirty="0"/>
              <a:t>5.5 </a:t>
            </a:r>
            <a:r>
              <a:rPr lang="zh-CN" altLang="en-US" dirty="0"/>
              <a:t>利用</a:t>
            </a:r>
            <a:r>
              <a:rPr lang="en-US" altLang="zh-CN" dirty="0" err="1"/>
              <a:t>getParts</a:t>
            </a:r>
            <a:r>
              <a:rPr lang="en-US" altLang="zh-CN" dirty="0"/>
              <a:t> () </a:t>
            </a:r>
            <a:r>
              <a:rPr lang="zh-CN" altLang="en-US" dirty="0" smtClean="0"/>
              <a:t>方法</a:t>
            </a:r>
            <a:r>
              <a:rPr lang="zh-CN" altLang="en-US" dirty="0"/>
              <a:t>获取获取批量上传文件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hlinkClick r:id="rId3"/>
              </a:rPr>
              <a:t>http://localhost:8080/ch05/getReaderBody4.jsp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A817EEB4-BE4B-4314-A7A8-2E78005CBF0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5.2 </a:t>
            </a:r>
            <a:r>
              <a:rPr lang="zh-CN" altLang="en-US" dirty="0"/>
              <a:t>关于</a:t>
            </a:r>
            <a:r>
              <a:rPr lang="en-US" altLang="zh-CN" dirty="0" err="1"/>
              <a:t>HttpServletRequest</a:t>
            </a:r>
            <a:r>
              <a:rPr lang="zh-CN" altLang="en-US" dirty="0"/>
              <a:t>对象</a:t>
            </a:r>
          </a:p>
        </p:txBody>
      </p:sp>
    </p:spTree>
    <p:extLst>
      <p:ext uri="{BB962C8B-B14F-4D97-AF65-F5344CB8AC3E}">
        <p14:creationId xmlns:p14="http://schemas.microsoft.com/office/powerpoint/2010/main" val="1790204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xmlns="" id="{AE99F224-AC31-4FA1-94E1-B0F84AD26D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60939" y="1400113"/>
            <a:ext cx="9543392" cy="4993056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5.2.3 </a:t>
            </a:r>
            <a:r>
              <a:rPr lang="zh-CN" altLang="en-US" dirty="0"/>
              <a:t>使用</a:t>
            </a:r>
            <a:r>
              <a:rPr lang="en-US" altLang="zh-CN" dirty="0" err="1"/>
              <a:t>RequestDispatcher</a:t>
            </a:r>
            <a:r>
              <a:rPr lang="zh-CN" altLang="en-US" dirty="0"/>
              <a:t>调派请求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err="1"/>
              <a:t>RequestDispatcher</a:t>
            </a:r>
            <a:r>
              <a:rPr lang="zh-CN" altLang="en-US" dirty="0"/>
              <a:t>接口就是为了多个</a:t>
            </a:r>
            <a:r>
              <a:rPr lang="en-US" altLang="zh-CN" dirty="0"/>
              <a:t>Servlet</a:t>
            </a:r>
            <a:r>
              <a:rPr lang="zh-CN" altLang="en-US" dirty="0"/>
              <a:t>之间的调整而实现的，该接口可以由</a:t>
            </a:r>
            <a:r>
              <a:rPr lang="en-US" altLang="zh-CN" dirty="0" err="1"/>
              <a:t>HttpServletRequest</a:t>
            </a:r>
            <a:r>
              <a:rPr lang="zh-CN" altLang="en-US" dirty="0"/>
              <a:t>的</a:t>
            </a:r>
            <a:r>
              <a:rPr lang="en-US" altLang="zh-CN" dirty="0" err="1"/>
              <a:t>getRequestDispatcher</a:t>
            </a:r>
            <a:r>
              <a:rPr lang="zh-CN" altLang="en-US" dirty="0"/>
              <a:t>方法取得。调用时指定跳转的</a:t>
            </a:r>
            <a:r>
              <a:rPr lang="en-US" altLang="zh-CN" dirty="0"/>
              <a:t>URL</a:t>
            </a:r>
            <a:r>
              <a:rPr lang="zh-CN" altLang="en-US" dirty="0"/>
              <a:t>地址即可完成跳转动作。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err="1"/>
              <a:t>RequestDispatcher</a:t>
            </a:r>
            <a:r>
              <a:rPr lang="zh-CN" altLang="en-US" dirty="0"/>
              <a:t>接口有两种方法实现跳转</a:t>
            </a:r>
            <a:r>
              <a:rPr lang="en-US" altLang="zh-CN" dirty="0"/>
              <a:t>Servlet</a:t>
            </a:r>
            <a:r>
              <a:rPr lang="zh-CN" altLang="en-US" dirty="0"/>
              <a:t>：</a:t>
            </a:r>
            <a:r>
              <a:rPr lang="en-US" altLang="zh-CN" dirty="0"/>
              <a:t>include()</a:t>
            </a:r>
            <a:r>
              <a:rPr lang="zh-CN" altLang="en-US" dirty="0"/>
              <a:t>和</a:t>
            </a:r>
            <a:r>
              <a:rPr lang="en-US" altLang="zh-CN" dirty="0"/>
              <a:t>forward()</a:t>
            </a:r>
          </a:p>
          <a:p>
            <a:pPr marL="0" indent="0">
              <a:buNone/>
            </a:pPr>
            <a:r>
              <a:rPr lang="en-US" altLang="zh-CN" dirty="0"/>
              <a:t>1. include()</a:t>
            </a:r>
            <a:r>
              <a:rPr lang="zh-CN" altLang="en-US" dirty="0"/>
              <a:t>方法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Include</a:t>
            </a:r>
            <a:r>
              <a:rPr lang="zh-CN" altLang="en-US" dirty="0"/>
              <a:t>方法的含义是可以在当前的</a:t>
            </a:r>
            <a:r>
              <a:rPr lang="en-US" altLang="zh-CN" dirty="0"/>
              <a:t>servlet</a:t>
            </a:r>
            <a:r>
              <a:rPr lang="zh-CN" altLang="en-US" dirty="0"/>
              <a:t>中显示另外一个</a:t>
            </a:r>
            <a:r>
              <a:rPr lang="en-US" altLang="zh-CN" dirty="0"/>
              <a:t>servlet</a:t>
            </a:r>
            <a:r>
              <a:rPr lang="zh-CN" altLang="en-US" dirty="0"/>
              <a:t>中的内容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例</a:t>
            </a:r>
            <a:r>
              <a:rPr lang="en-US" altLang="zh-CN" dirty="0"/>
              <a:t>5.6</a:t>
            </a:r>
            <a:r>
              <a:rPr lang="zh-CN" altLang="en-US" dirty="0"/>
              <a:t>演示</a:t>
            </a:r>
            <a:r>
              <a:rPr lang="en-US" altLang="zh-CN" dirty="0"/>
              <a:t>include</a:t>
            </a:r>
            <a:r>
              <a:rPr lang="zh-CN" altLang="en-US" dirty="0"/>
              <a:t>方法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hlinkClick r:id="rId2"/>
              </a:rPr>
              <a:t>http://localhost:8080/ch05/include.do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A817EEB4-BE4B-4314-A7A8-2E78005CBF0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5.2 </a:t>
            </a:r>
            <a:r>
              <a:rPr lang="zh-CN" altLang="en-US" dirty="0"/>
              <a:t>关于</a:t>
            </a:r>
            <a:r>
              <a:rPr lang="en-US" altLang="zh-CN" dirty="0" err="1"/>
              <a:t>HttpServletRequest</a:t>
            </a:r>
            <a:r>
              <a:rPr lang="zh-CN" altLang="en-US" dirty="0"/>
              <a:t>对象</a:t>
            </a:r>
          </a:p>
        </p:txBody>
      </p:sp>
    </p:spTree>
    <p:extLst>
      <p:ext uri="{BB962C8B-B14F-4D97-AF65-F5344CB8AC3E}">
        <p14:creationId xmlns:p14="http://schemas.microsoft.com/office/powerpoint/2010/main" val="142533653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包图主题2">
  <a:themeElements>
    <a:clrScheme name="自定义 5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E7272"/>
      </a:accent1>
      <a:accent2>
        <a:srgbClr val="92BD61"/>
      </a:accent2>
      <a:accent3>
        <a:srgbClr val="ECD873"/>
      </a:accent3>
      <a:accent4>
        <a:srgbClr val="1CA196"/>
      </a:accent4>
      <a:accent5>
        <a:srgbClr val="DE7272"/>
      </a:accent5>
      <a:accent6>
        <a:srgbClr val="92BD61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1951</TotalTime>
  <Words>811</Words>
  <Application>Microsoft Office PowerPoint</Application>
  <PresentationFormat>自定义</PresentationFormat>
  <Paragraphs>79</Paragraphs>
  <Slides>14</Slides>
  <Notes>2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5" baseType="lpstr"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逆流的小鱼</dc:creator>
  <cp:lastModifiedBy>21</cp:lastModifiedBy>
  <cp:revision>185</cp:revision>
  <dcterms:created xsi:type="dcterms:W3CDTF">2017-07-05T04:53:15Z</dcterms:created>
  <dcterms:modified xsi:type="dcterms:W3CDTF">2019-10-08T01:27:57Z</dcterms:modified>
</cp:coreProperties>
</file>

<file path=docProps/thumbnail.jpeg>
</file>